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4630400" cy="8229600"/>
  <p:notesSz cx="8229600" cy="14630400"/>
  <p:embeddedFontLst>
    <p:embeddedFont>
      <p:font typeface="Heebo Light" pitchFamily="2" charset="-79"/>
      <p:regular r:id="rId12"/>
    </p:embeddedFont>
    <p:embeddedFont>
      <p:font typeface="Montserrat" panose="00000500000000000000" pitchFamily="2" charset="-52"/>
      <p:regular r:id="rId13"/>
      <p:bold r:id="rId14"/>
      <p:italic r:id="rId15"/>
      <p:boldItalic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C30"/>
    <a:srgbClr val="4472C4"/>
    <a:srgbClr val="0D0A2C"/>
    <a:srgbClr val="0D0A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186" y="-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4200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301" y="1560314"/>
            <a:ext cx="7556421" cy="354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Разработка интерактивного кроссворда по теме «Устройство компьютера»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89" y="5646216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Выполнил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:Федоров С.Ю.</a:t>
            </a:r>
            <a:endParaRPr lang="ru-RU" sz="1750" dirty="0">
              <a:solidFill>
                <a:srgbClr val="DCD7E5"/>
              </a:solidFill>
              <a:latin typeface="Heebo Light" pitchFamily="34" charset="0"/>
              <a:ea typeface="Heebo Light" pitchFamily="34" charset="-122"/>
              <a:cs typeface="Heebo Light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руков</a:t>
            </a:r>
            <a:r>
              <a:rPr lang="ru-RU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д</a:t>
            </a:r>
            <a:r>
              <a:rPr lang="ru-RU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итель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Шандригоз Н.Н. </a:t>
            </a: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179573-B014-0D9A-2A83-5EFE030BA56B}"/>
              </a:ext>
            </a:extLst>
          </p:cNvPr>
          <p:cNvSpPr txBox="1"/>
          <p:nvPr/>
        </p:nvSpPr>
        <p:spPr>
          <a:xfrm>
            <a:off x="4206354" y="7695065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Montserrat" panose="020F0502020204030204" pitchFamily="2" charset="-52"/>
              </a:rPr>
              <a:t>2025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F5519B-846D-094C-EC8E-012D8C6087CC}"/>
              </a:ext>
            </a:extLst>
          </p:cNvPr>
          <p:cNvSpPr txBox="1"/>
          <p:nvPr/>
        </p:nvSpPr>
        <p:spPr>
          <a:xfrm>
            <a:off x="2969231" y="2465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5D0866-D29A-D759-56CB-DD1777440A53}"/>
              </a:ext>
            </a:extLst>
          </p:cNvPr>
          <p:cNvSpPr txBox="1"/>
          <p:nvPr/>
        </p:nvSpPr>
        <p:spPr>
          <a:xfrm>
            <a:off x="952500" y="246580"/>
            <a:ext cx="75564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solidFill>
                  <a:schemeClr val="bg1"/>
                </a:solidFill>
                <a:latin typeface="Montserrat" panose="00000500000000000000" pitchFamily="2" charset="-52"/>
              </a:rPr>
              <a:t>Министерство просвещения Приднестровской Молдавской Республики Государственное образовательное учреждение среднего профессионального образования «Тираспольский техникум информатики и права»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40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5453" y="3335417"/>
            <a:ext cx="7878008" cy="683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Актуальность темы проекта</a:t>
            </a:r>
            <a:endParaRPr lang="en-US" sz="4300" dirty="0"/>
          </a:p>
        </p:txBody>
      </p:sp>
      <p:sp>
        <p:nvSpPr>
          <p:cNvPr id="5" name="Text 2"/>
          <p:cNvSpPr/>
          <p:nvPr/>
        </p:nvSpPr>
        <p:spPr>
          <a:xfrm>
            <a:off x="1476256" y="4422100"/>
            <a:ext cx="366260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Интерактивное обучение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476256" y="4895017"/>
            <a:ext cx="5702260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Современное образование требует инновационных подходов для улучшения усвоения материала.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8162687" y="4422100"/>
            <a:ext cx="280535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Углубление знаний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8162687" y="4895017"/>
            <a:ext cx="5702260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Кроссворд помогает студентам закрепить терминологию и основные концепции.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1476256" y="6107430"/>
            <a:ext cx="3190518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Практические навыки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476256" y="6580346"/>
            <a:ext cx="5702260" cy="1049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Проект способствует развитию навыков работы с электронными таблицами и условным форматированием.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8162687" y="6107430"/>
            <a:ext cx="3335417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Цифровая грамотность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8162687" y="6580346"/>
            <a:ext cx="5702260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Разработка кроссворда повышает цифровую грамотность и навыки решения задач.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2E0DFA6-1EC9-217E-673F-4AE1A9F3AEDC}"/>
              </a:ext>
            </a:extLst>
          </p:cNvPr>
          <p:cNvSpPr/>
          <p:nvPr/>
        </p:nvSpPr>
        <p:spPr>
          <a:xfrm>
            <a:off x="12668250" y="7696200"/>
            <a:ext cx="1838325" cy="438150"/>
          </a:xfrm>
          <a:prstGeom prst="rect">
            <a:avLst/>
          </a:prstGeom>
          <a:solidFill>
            <a:srgbClr val="0D0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7953"/>
            <a:ext cx="68553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Цели и задачи проекта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937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Цель проекта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74852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Разработать интерактивный обучающий кроссворд по теме «Устройство компьютера». Это способствует закреплению знаний и формированию практических навыков в информационных технологиях.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29937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Задачи проекта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35748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Изучить архитектуру ПК и его компоненты.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0170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Систематизировать понятия и термины.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4592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Разработать вопросы и структуру кроссворда.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90144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Реализовать проект в электронных таблицах с форматированием.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70654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Оценить эффективность материала как учебного ресурса.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32B2AB-8908-7124-4DBF-48E8BD8EFD48}"/>
              </a:ext>
            </a:extLst>
          </p:cNvPr>
          <p:cNvSpPr/>
          <p:nvPr/>
        </p:nvSpPr>
        <p:spPr>
          <a:xfrm>
            <a:off x="12668250" y="7696200"/>
            <a:ext cx="1838325" cy="438150"/>
          </a:xfrm>
          <a:prstGeom prst="rect">
            <a:avLst/>
          </a:prstGeom>
          <a:solidFill>
            <a:srgbClr val="0D0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30874"/>
            <a:ext cx="97128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Предмет и объект исследования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06629"/>
            <a:ext cx="35030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Предмет исследования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8777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Методика визуального представления учебного материала с использованием цифровых инструментов. Структура и реализация интерактивного контента.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506629"/>
            <a:ext cx="3260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Объект исследования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8777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Персональный компьютер как основной инструмент работы.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357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Мы исследуем, как цифровые инструменты могут улучшить учебный процесс и взаимодействие с материалом.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5B4428-932D-80AD-C251-7C9BEADF5000}"/>
              </a:ext>
            </a:extLst>
          </p:cNvPr>
          <p:cNvSpPr/>
          <p:nvPr/>
        </p:nvSpPr>
        <p:spPr>
          <a:xfrm>
            <a:off x="12668250" y="7696200"/>
            <a:ext cx="1838325" cy="438150"/>
          </a:xfrm>
          <a:prstGeom prst="rect">
            <a:avLst/>
          </a:prstGeom>
          <a:solidFill>
            <a:srgbClr val="0D0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02499"/>
            <a:ext cx="116882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Понятие компьютера и его назначение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1028224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Определение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Компьютер – это электронное устройство, предназначенное для обработки, хранения и передачи информации.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5451396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Назначение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Основные функции включают выполнение вычислений, управление данными и обеспечение коммуникации.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9874568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Применение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Компьютеры используются в науке, образовании, бизнесе и повседневной жизни для решения разнообразных задач.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05A6EB-0BEB-4276-2E23-57EDF0D3ADFF}"/>
              </a:ext>
            </a:extLst>
          </p:cNvPr>
          <p:cNvSpPr/>
          <p:nvPr/>
        </p:nvSpPr>
        <p:spPr>
          <a:xfrm>
            <a:off x="12668250" y="7696200"/>
            <a:ext cx="1838325" cy="438150"/>
          </a:xfrm>
          <a:prstGeom prst="rect">
            <a:avLst/>
          </a:prstGeom>
          <a:solidFill>
            <a:srgbClr val="0D0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608528"/>
            <a:ext cx="7594997" cy="968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Основные внутренние компоненты компьютера</a:t>
            </a:r>
            <a:endParaRPr lang="en-US" sz="3000" dirty="0"/>
          </a:p>
        </p:txBody>
      </p:sp>
      <p:sp>
        <p:nvSpPr>
          <p:cNvPr id="5" name="Text 1"/>
          <p:cNvSpPr/>
          <p:nvPr/>
        </p:nvSpPr>
        <p:spPr>
          <a:xfrm>
            <a:off x="774502" y="2389823"/>
            <a:ext cx="304895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Центральный процессор (ЦП)</a:t>
            </a:r>
            <a:endParaRPr lang="en-US" sz="1500" dirty="0"/>
          </a:p>
        </p:txBody>
      </p:sp>
      <p:sp>
        <p:nvSpPr>
          <p:cNvPr id="6" name="Text 2"/>
          <p:cNvSpPr/>
          <p:nvPr/>
        </p:nvSpPr>
        <p:spPr>
          <a:xfrm>
            <a:off x="774502" y="2724626"/>
            <a:ext cx="759499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Мозг компьютера, выполняющий все вычисления и операции.</a:t>
            </a:r>
            <a:endParaRPr lang="en-US" sz="1200" dirty="0"/>
          </a:p>
        </p:txBody>
      </p:sp>
      <p:sp>
        <p:nvSpPr>
          <p:cNvPr id="8" name="Text 3"/>
          <p:cNvSpPr/>
          <p:nvPr/>
        </p:nvSpPr>
        <p:spPr>
          <a:xfrm>
            <a:off x="774502" y="3940373"/>
            <a:ext cx="2718197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Оперативная память (ОЗУ)</a:t>
            </a: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774502" y="4275177"/>
            <a:ext cx="759499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Временное хранилище данных для быстрого доступа программ.</a:t>
            </a:r>
            <a:endParaRPr lang="en-US" sz="1200" dirty="0"/>
          </a:p>
        </p:txBody>
      </p:sp>
      <p:sp>
        <p:nvSpPr>
          <p:cNvPr id="11" name="Text 5"/>
          <p:cNvSpPr/>
          <p:nvPr/>
        </p:nvSpPr>
        <p:spPr>
          <a:xfrm>
            <a:off x="774502" y="5490924"/>
            <a:ext cx="3265051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Накопитель (Жёсткий диск/SSD)</a:t>
            </a:r>
            <a:endParaRPr lang="en-US" sz="1500" dirty="0"/>
          </a:p>
        </p:txBody>
      </p:sp>
      <p:sp>
        <p:nvSpPr>
          <p:cNvPr id="12" name="Text 6"/>
          <p:cNvSpPr/>
          <p:nvPr/>
        </p:nvSpPr>
        <p:spPr>
          <a:xfrm>
            <a:off x="774502" y="5825728"/>
            <a:ext cx="759499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Долговременное хранение операционной системы и файлов.</a:t>
            </a:r>
            <a:endParaRPr lang="en-US" sz="1200" dirty="0"/>
          </a:p>
        </p:txBody>
      </p:sp>
      <p:sp>
        <p:nvSpPr>
          <p:cNvPr id="14" name="Text 7"/>
          <p:cNvSpPr/>
          <p:nvPr/>
        </p:nvSpPr>
        <p:spPr>
          <a:xfrm>
            <a:off x="774502" y="7041475"/>
            <a:ext cx="197322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Материнская плата</a:t>
            </a:r>
            <a:endParaRPr lang="en-US" sz="1500" dirty="0"/>
          </a:p>
        </p:txBody>
      </p:sp>
      <p:sp>
        <p:nvSpPr>
          <p:cNvPr id="15" name="Text 8"/>
          <p:cNvSpPr/>
          <p:nvPr/>
        </p:nvSpPr>
        <p:spPr>
          <a:xfrm>
            <a:off x="774502" y="7376279"/>
            <a:ext cx="759499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Главная плата, соединяющая все компоненты компьютера.</a:t>
            </a:r>
            <a:endParaRPr lang="en-US" sz="120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9FFEBC5-0B27-D671-E816-19F47E54DEA4}"/>
              </a:ext>
            </a:extLst>
          </p:cNvPr>
          <p:cNvSpPr/>
          <p:nvPr/>
        </p:nvSpPr>
        <p:spPr>
          <a:xfrm>
            <a:off x="774501" y="3514725"/>
            <a:ext cx="377309" cy="377309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9987AB3-B580-D62D-796D-47BD771A16F9}"/>
              </a:ext>
            </a:extLst>
          </p:cNvPr>
          <p:cNvSpPr/>
          <p:nvPr/>
        </p:nvSpPr>
        <p:spPr>
          <a:xfrm>
            <a:off x="774501" y="1966079"/>
            <a:ext cx="377309" cy="377309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73A8006-CB53-31E9-F8CD-DC504CE418D1}"/>
              </a:ext>
            </a:extLst>
          </p:cNvPr>
          <p:cNvSpPr/>
          <p:nvPr/>
        </p:nvSpPr>
        <p:spPr>
          <a:xfrm>
            <a:off x="774502" y="5020746"/>
            <a:ext cx="377309" cy="377309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E26F7CC-1B43-3A8B-04EB-FFBB3BFD6F04}"/>
              </a:ext>
            </a:extLst>
          </p:cNvPr>
          <p:cNvSpPr/>
          <p:nvPr/>
        </p:nvSpPr>
        <p:spPr>
          <a:xfrm>
            <a:off x="738246" y="6571297"/>
            <a:ext cx="377309" cy="377309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  <a:endParaRPr lang="ru-RU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4076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Аппаратная и программная часть компьютера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5297"/>
            <a:ext cx="54977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Аппаратное обеспечение (Hardware)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06441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Включает все физические компоненты компьютера. Это процессор, оперативная память, материнская плата и периферийные устройства. Они обеспечивают выполнение задач.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5621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Процессор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60043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Оперативная память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4465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Видеокарта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325297"/>
            <a:ext cx="56570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Программное обеспечение (Software)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906441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Состоит из инструкций и данных. Они управляют аппаратной частью и позволяют пользователю взаимодействовать с компьютером. Примеры включают операционные системы и приложения.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5621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Операционная система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60043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Прикладные программы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64465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Драйверы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C65E04-2F24-3BA1-2562-3B05F9177225}"/>
              </a:ext>
            </a:extLst>
          </p:cNvPr>
          <p:cNvSpPr/>
          <p:nvPr/>
        </p:nvSpPr>
        <p:spPr>
          <a:xfrm>
            <a:off x="12668250" y="7696200"/>
            <a:ext cx="1838325" cy="438150"/>
          </a:xfrm>
          <a:prstGeom prst="rect">
            <a:avLst/>
          </a:prstGeom>
          <a:solidFill>
            <a:srgbClr val="0D0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D41C22-2AFD-EDDF-7EDF-85BF26EDB4A4}"/>
              </a:ext>
            </a:extLst>
          </p:cNvPr>
          <p:cNvSpPr txBox="1"/>
          <p:nvPr/>
        </p:nvSpPr>
        <p:spPr>
          <a:xfrm>
            <a:off x="380999" y="728512"/>
            <a:ext cx="14049375" cy="777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50" dirty="0">
                <a:solidFill>
                  <a:schemeClr val="bg1"/>
                </a:solidFill>
                <a:latin typeface="Montserrat" panose="00000500000000000000" pitchFamily="2" charset="-52"/>
              </a:rPr>
              <a:t>Этапы создания интерактивного кроссворда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A4A552-5E78-C8EF-568C-2F145725328E}"/>
              </a:ext>
            </a:extLst>
          </p:cNvPr>
          <p:cNvSpPr/>
          <p:nvPr/>
        </p:nvSpPr>
        <p:spPr>
          <a:xfrm>
            <a:off x="12668250" y="7696200"/>
            <a:ext cx="1838325" cy="438150"/>
          </a:xfrm>
          <a:prstGeom prst="rect">
            <a:avLst/>
          </a:prstGeom>
          <a:solidFill>
            <a:srgbClr val="0D0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8F7EFA25-8BDA-96E5-AFE0-2557298E2002}"/>
              </a:ext>
            </a:extLst>
          </p:cNvPr>
          <p:cNvSpPr/>
          <p:nvPr/>
        </p:nvSpPr>
        <p:spPr>
          <a:xfrm>
            <a:off x="3657599" y="2242887"/>
            <a:ext cx="3133726" cy="1800392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1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.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C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бор информации</a:t>
            </a:r>
          </a:p>
          <a:p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Был проведен сбор и анализ информации,были составленны вопросы </a:t>
            </a: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45B1C945-15C2-AB31-4377-1E3687F98AD2}"/>
              </a:ext>
            </a:extLst>
          </p:cNvPr>
          <p:cNvSpPr/>
          <p:nvPr/>
        </p:nvSpPr>
        <p:spPr>
          <a:xfrm>
            <a:off x="4426447" y="5180032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3.Реализация интерактивного кроссворда.С помощью 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“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условного форматирования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”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 были выбраны определенные буквы для каждой клетки кроссворда,указав цветовой подсказкой на правильный и неправильный ответ</a:t>
            </a:r>
          </a:p>
        </p:txBody>
      </p:sp>
      <p:sp>
        <p:nvSpPr>
          <p:cNvPr id="7" name="Shape 1">
            <a:extLst>
              <a:ext uri="{FF2B5EF4-FFF2-40B4-BE49-F238E27FC236}">
                <a16:creationId xmlns:a16="http://schemas.microsoft.com/office/drawing/2014/main" id="{FDCAE764-9A63-0662-F5B3-79981EBD6FF4}"/>
              </a:ext>
            </a:extLst>
          </p:cNvPr>
          <p:cNvSpPr/>
          <p:nvPr/>
        </p:nvSpPr>
        <p:spPr>
          <a:xfrm>
            <a:off x="8486776" y="3214604"/>
            <a:ext cx="3133726" cy="1800392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2.Ознакомление с программой 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-52"/>
              </a:rPr>
              <a:t>Microsoft Excel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-52"/>
              </a:rPr>
              <a:t>.Выбор способа создания интерактивного кроссворда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A6CBC87-D8C9-ACFF-1E2B-ED259617454F}"/>
              </a:ext>
            </a:extLst>
          </p:cNvPr>
          <p:cNvCxnSpPr/>
          <p:nvPr/>
        </p:nvCxnSpPr>
        <p:spPr>
          <a:xfrm>
            <a:off x="6791325" y="3143083"/>
            <a:ext cx="1695451" cy="97171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0040F3D-CD57-0C84-20E2-D5F398B1521D}"/>
              </a:ext>
            </a:extLst>
          </p:cNvPr>
          <p:cNvCxnSpPr/>
          <p:nvPr/>
        </p:nvCxnSpPr>
        <p:spPr>
          <a:xfrm flipH="1">
            <a:off x="6524626" y="4381004"/>
            <a:ext cx="1962150" cy="79902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019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11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Результаты проекта и дальнейшие шаги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48888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715697"/>
            <a:ext cx="33843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Разработан кроссворд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3206115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Интерактивный кроссворд по теме «Устройство компьютера» успешно реализован.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1587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Учебный ресурс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487596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Материал может быть использован для закрепления знаний студентов.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828586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6055400"/>
            <a:ext cx="30874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Потенциал развития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6545818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Возможно расширение проекта, включая новые темы и типы интерактивных заданий.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D1263A-102A-195E-ABE6-1906846A6750}"/>
              </a:ext>
            </a:extLst>
          </p:cNvPr>
          <p:cNvSpPr/>
          <p:nvPr/>
        </p:nvSpPr>
        <p:spPr>
          <a:xfrm>
            <a:off x="12668250" y="7696200"/>
            <a:ext cx="1838325" cy="438150"/>
          </a:xfrm>
          <a:prstGeom prst="rect">
            <a:avLst/>
          </a:prstGeom>
          <a:solidFill>
            <a:srgbClr val="0D0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498</Words>
  <Application>Microsoft Office PowerPoint</Application>
  <PresentationFormat>Custom</PresentationFormat>
  <Paragraphs>80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Montserrat</vt:lpstr>
      <vt:lpstr>Heebo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Федоров Сергей</cp:lastModifiedBy>
  <cp:revision>2</cp:revision>
  <dcterms:created xsi:type="dcterms:W3CDTF">2025-06-18T11:14:58Z</dcterms:created>
  <dcterms:modified xsi:type="dcterms:W3CDTF">2025-06-18T11:48:18Z</dcterms:modified>
</cp:coreProperties>
</file>